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44"/>
  </p:notesMasterIdLst>
  <p:handoutMasterIdLst>
    <p:handoutMasterId r:id="rId45"/>
  </p:handoutMasterIdLst>
  <p:sldIdLst>
    <p:sldId id="424" r:id="rId8"/>
    <p:sldId id="461" r:id="rId9"/>
    <p:sldId id="463" r:id="rId10"/>
    <p:sldId id="464" r:id="rId11"/>
    <p:sldId id="465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462" r:id="rId20"/>
    <p:sldId id="454" r:id="rId21"/>
    <p:sldId id="455" r:id="rId22"/>
    <p:sldId id="457" r:id="rId23"/>
    <p:sldId id="456" r:id="rId24"/>
    <p:sldId id="444" r:id="rId25"/>
    <p:sldId id="441" r:id="rId26"/>
    <p:sldId id="435" r:id="rId27"/>
    <p:sldId id="446" r:id="rId28"/>
    <p:sldId id="460" r:id="rId29"/>
    <p:sldId id="440" r:id="rId30"/>
    <p:sldId id="439" r:id="rId31"/>
    <p:sldId id="459" r:id="rId32"/>
    <p:sldId id="452" r:id="rId33"/>
    <p:sldId id="449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 autoAdjust="0"/>
    <p:restoredTop sz="88291" autoAdjust="0"/>
  </p:normalViewPr>
  <p:slideViewPr>
    <p:cSldViewPr snapToGrid="0">
      <p:cViewPr varScale="1">
        <p:scale>
          <a:sx n="129" d="100"/>
          <a:sy n="129" d="100"/>
        </p:scale>
        <p:origin x="168" y="114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16/12/2025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16/12/2025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1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2158-F17B-729D-55F0-BDF76D16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FD803-8CFB-E9D7-9891-84543A208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61A21-5FFE-E105-2202-30777F57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0F63-FCC2-4043-CA77-3BC04433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66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67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E989-3FDA-2DCF-D807-BE91F454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D170-0E8D-0297-E013-015B147E1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0F77F-D969-CEFB-6317-05803CBA6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D587-48E8-A106-50FA-4561AAD9F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0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4A215-45C1-6A15-709C-B181CE3A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F8E53-C124-EE7F-DAC0-B5F9F3286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FA6E-5667-97A2-4EB5-D328B272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8871-8360-3F42-F419-B9C350396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346E-3F93-CED5-F87D-2888091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6A77A-3CA5-A095-EAD8-3C8471EDB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F19DB-139E-5DF9-3877-8027D1A17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1556-527D-4CA9-F8F8-019BDE6B3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6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FAB2-86CA-4A0A-EBD2-594BEB4C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92842-A368-1181-E444-61450FE9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F6B66-4C6D-C9D3-04B5-414D3347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D0F4F-EB7F-58D0-B8BB-1B13B5E44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C648-1C61-70ED-69D0-227E43FF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02878-0CFD-6E53-211D-8A5FF766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7417B-105F-8800-D32F-DA88F89EF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196-13D9-E480-1C67-2F555C97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8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E7CE-FD97-2F56-EFD9-FE6B9487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F1D42-3BDC-1516-441F-EDA96D38D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10E5B-B0B1-621B-4D81-71BBCF324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B64E3-9F3A-AAC3-F5AB-A38A611C6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92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00D-36E7-0D0C-40F1-4DB49D16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8B7F5-BB6F-63E8-B8A3-D2DC9E69A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6F8FA-BBF0-5208-00E0-F61960A3F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705CC-8588-5F6D-1279-242BBE94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53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Methods of Uncertainty Quantification in Hydrology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r>
              <a:rPr lang="en-GB" dirty="0"/>
              <a:t>Assignment 1,2 &amp; 3: Parameter Optimization, Local Sensitivity Analysis</a:t>
            </a:r>
            <a:br>
              <a:rPr lang="en-GB" dirty="0"/>
            </a:br>
            <a:r>
              <a:rPr lang="en-GB" dirty="0"/>
              <a:t>&amp; Global Sensitivity Analysis</a:t>
            </a:r>
          </a:p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0CD0-202E-20DC-B1CA-C3DAB936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643A68-B925-422B-6535-3116C29E4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323E0B-CF29-9259-90B3-C3C332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C02CF15-D412-DD6D-1405-E75F8DEED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Off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7894691-0FF2-C623-D1C9-4AD163BF990E}"/>
              </a:ext>
            </a:extLst>
          </p:cNvPr>
          <p:cNvSpPr txBox="1"/>
          <p:nvPr/>
        </p:nvSpPr>
        <p:spPr>
          <a:xfrm>
            <a:off x="602310" y="1001287"/>
            <a:ext cx="286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E31DA42-1531-BB64-8B72-07F39C13BCF4}"/>
              </a:ext>
            </a:extLst>
          </p:cNvPr>
          <p:cNvSpPr txBox="1"/>
          <p:nvPr/>
        </p:nvSpPr>
        <p:spPr>
          <a:xfrm>
            <a:off x="3273307" y="789564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rate</a:t>
            </a:r>
          </a:p>
        </p:txBody>
      </p:sp>
      <p:pic>
        <p:nvPicPr>
          <p:cNvPr id="5" name="Grafik 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23FB2D56-699A-4E92-7347-65988AFA7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" y="1350428"/>
            <a:ext cx="1667485" cy="1666068"/>
          </a:xfrm>
          <a:prstGeom prst="rect">
            <a:avLst/>
          </a:prstGeom>
        </p:spPr>
      </p:pic>
      <p:pic>
        <p:nvPicPr>
          <p:cNvPr id="13" name="Grafik 12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E94A9EB2-C529-934D-E732-8B21B077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98" y="1333854"/>
            <a:ext cx="1667486" cy="1667486"/>
          </a:xfrm>
          <a:prstGeom prst="rect">
            <a:avLst/>
          </a:prstGeom>
        </p:spPr>
      </p:pic>
      <p:pic>
        <p:nvPicPr>
          <p:cNvPr id="14" name="Grafik 13" descr="Ein Bild, das Text, Screenshot, Zahl, Reihe enthält.&#10;&#10;KI-generierte Inhalte können fehlerhaft sein.">
            <a:extLst>
              <a:ext uri="{FF2B5EF4-FFF2-40B4-BE49-F238E27FC236}">
                <a16:creationId xmlns:a16="http://schemas.microsoft.com/office/drawing/2014/main" id="{A9303D57-16DB-20CC-86AB-883F53AF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96" y="2990753"/>
            <a:ext cx="2456269" cy="1833641"/>
          </a:xfrm>
          <a:prstGeom prst="rect">
            <a:avLst/>
          </a:prstGeom>
        </p:spPr>
      </p:pic>
      <p:pic>
        <p:nvPicPr>
          <p:cNvPr id="15" name="Grafik 14" descr="Ein Bild, das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718CCA95-B88D-11B6-CE64-02F0FF0F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25" y="3001339"/>
            <a:ext cx="2456269" cy="1833641"/>
          </a:xfrm>
          <a:prstGeom prst="rect">
            <a:avLst/>
          </a:prstGeom>
        </p:spPr>
      </p:pic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BB18CEE-7FF2-8C64-F9CC-EB01CE6582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554" t="56803" r="-1107" b="32013"/>
          <a:stretch>
            <a:fillRect/>
          </a:stretch>
        </p:blipFill>
        <p:spPr>
          <a:xfrm>
            <a:off x="5949454" y="2432324"/>
            <a:ext cx="3001257" cy="4980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3CB1089-A7C2-4A92-A2D1-12AEAF9E1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89" y="1350428"/>
            <a:ext cx="1667485" cy="1664654"/>
          </a:xfrm>
          <a:prstGeom prst="rect">
            <a:avLst/>
          </a:prstGeom>
        </p:spPr>
      </p:pic>
      <p:pic>
        <p:nvPicPr>
          <p:cNvPr id="20" name="Grafik 19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E2EB84A4-961B-AC2F-4C5E-03C5876F5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598" y="1338095"/>
            <a:ext cx="1667486" cy="1663243"/>
          </a:xfrm>
          <a:prstGeom prst="rect">
            <a:avLst/>
          </a:prstGeom>
        </p:spPr>
      </p:pic>
      <p:pic>
        <p:nvPicPr>
          <p:cNvPr id="22" name="Grafik 21" descr="Ein Bild, das Text, Reihe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8B351930-1154-3E16-78AB-193C444E9E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796" y="3001338"/>
            <a:ext cx="2456269" cy="1833641"/>
          </a:xfrm>
          <a:prstGeom prst="rect">
            <a:avLst/>
          </a:prstGeom>
        </p:spPr>
      </p:pic>
      <p:pic>
        <p:nvPicPr>
          <p:cNvPr id="24" name="Grafik 23" descr="Ein Bild, das Text, Reihe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64C74D44-2E2A-39F2-9B41-49C350E00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7524" y="3015082"/>
            <a:ext cx="2456270" cy="18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4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61EB79A-1B2A-69DA-296A-129076D1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FE6724-A66F-F2E3-05BB-BB2861791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</a:t>
            </a:r>
            <a:r>
              <a:rPr lang="de-DE" dirty="0" err="1"/>
              <a:t>reservoir</a:t>
            </a:r>
            <a:r>
              <a:rPr lang="de-DE" dirty="0"/>
              <a:t> off</a:t>
            </a:r>
            <a:endParaRPr lang="en-US" dirty="0"/>
          </a:p>
        </p:txBody>
      </p:sp>
      <p:pic>
        <p:nvPicPr>
          <p:cNvPr id="2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E8DDF997-91A7-5DA6-425D-D59A25825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6" y="1821594"/>
            <a:ext cx="4093009" cy="1909534"/>
          </a:xfrm>
        </p:spPr>
      </p:pic>
      <p:pic>
        <p:nvPicPr>
          <p:cNvPr id="4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CAA854FD-5479-0979-E50A-75B55EFEF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13932"/>
            <a:ext cx="3896483" cy="1909534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2D7384-D0C5-A2EA-76EA-4F70AE29B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/>
              <a:t>NSE: -0.1039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6331488-18F1-8327-1234-23FD2BAADC65}"/>
              </a:ext>
            </a:extLst>
          </p:cNvPr>
          <p:cNvSpPr txBox="1"/>
          <p:nvPr/>
        </p:nvSpPr>
        <p:spPr>
          <a:xfrm>
            <a:off x="576517" y="3801426"/>
            <a:ext cx="8882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</p:spTree>
    <p:extLst>
      <p:ext uri="{BB962C8B-B14F-4D97-AF65-F5344CB8AC3E}">
        <p14:creationId xmlns:p14="http://schemas.microsoft.com/office/powerpoint/2010/main" val="157657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5B4C-6A53-FB95-9681-984EB893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613DF3-2602-11A6-1E15-3C627DD48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7A6558-4FD4-0009-8A43-315BDC26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A61CB6-C885-1D7D-6161-7F65165F7B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Off</a:t>
            </a:r>
            <a:endParaRPr lang="en-US" dirty="0"/>
          </a:p>
        </p:txBody>
      </p:sp>
      <p:pic>
        <p:nvPicPr>
          <p:cNvPr id="2" name="Grafik 1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B1D3A451-089B-D970-E178-80396EED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00" y="1353346"/>
            <a:ext cx="3887765" cy="2902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A31BE63-0BAD-28AD-DF56-08C1E5F9DF9B}"/>
              </a:ext>
            </a:extLst>
          </p:cNvPr>
          <p:cNvSpPr txBox="1"/>
          <p:nvPr/>
        </p:nvSpPr>
        <p:spPr>
          <a:xfrm>
            <a:off x="3172055" y="4602317"/>
            <a:ext cx="289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557FC09-1ACC-E787-5C5A-A592CA176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1" y="1125693"/>
            <a:ext cx="3132588" cy="3129927"/>
          </a:xfrm>
          <a:prstGeom prst="rect">
            <a:avLst/>
          </a:prstGeom>
        </p:spPr>
      </p:pic>
      <p:pic>
        <p:nvPicPr>
          <p:cNvPr id="9" name="Grafik 8" descr="Ein Bild, das Text, Reihe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4C861132-4F75-F2FF-86BE-D3B81468C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500" y="1352537"/>
            <a:ext cx="3887767" cy="29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E0B4-1947-ED8E-5FBF-961CBB27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E188-2C21-3BC9-7D49-EFFCBD6A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B33C-E324-4D63-4956-A305B4EDE9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18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C0EC82-7CDC-B35B-22FA-F64CEDD4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841149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Logarithmic</a:t>
            </a:r>
            <a:r>
              <a:rPr lang="de-DE" dirty="0"/>
              <a:t> and </a:t>
            </a:r>
            <a:r>
              <a:rPr lang="de-DE" dirty="0" err="1"/>
              <a:t>clipped</a:t>
            </a:r>
            <a:r>
              <a:rPr lang="de-DE" dirty="0"/>
              <a:t> y-</a:t>
            </a:r>
            <a:r>
              <a:rPr lang="de-DE" dirty="0" err="1"/>
              <a:t>axis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Maximal </a:t>
            </a:r>
            <a:r>
              <a:rPr lang="de-DE" dirty="0" err="1"/>
              <a:t>evaluations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60 000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tolerances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exploration</a:t>
            </a:r>
            <a:r>
              <a:rPr lang="de-DE" dirty="0"/>
              <a:t> (</a:t>
            </a:r>
            <a:r>
              <a:rPr lang="de-DE" dirty="0" err="1"/>
              <a:t>mutation</a:t>
            </a:r>
            <a:r>
              <a:rPr lang="de-DE" dirty="0"/>
              <a:t> &amp; </a:t>
            </a:r>
            <a:r>
              <a:rPr lang="de-DE" dirty="0" err="1"/>
              <a:t>recombination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adapted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Minimization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F100A4-8394-C57E-E4C2-B19CA994C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DEF2D5-F9BC-AF1D-9996-21D437C35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Adaption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FC82FEC-EDFA-8D9B-86C9-00FC3B18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1AA2888-C828-6437-EE04-48538AD78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Updated First </a:t>
            </a:r>
            <a:r>
              <a:rPr lang="de-DE" dirty="0" err="1"/>
              <a:t>Assignment</a:t>
            </a:r>
            <a:endParaRPr lang="de-DE" dirty="0"/>
          </a:p>
        </p:txBody>
      </p:sp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84B99E8-2248-A957-9599-CEED4A57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3" y="1554095"/>
            <a:ext cx="2194408" cy="2971081"/>
          </a:xfrm>
          <a:prstGeom prst="rect">
            <a:avLst/>
          </a:prstGeom>
        </p:spPr>
      </p:pic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ED41712-DF83-D3FA-EEAA-CF821986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177" y="3123503"/>
            <a:ext cx="2966125" cy="15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2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20% </a:t>
            </a:r>
            <a:r>
              <a:rPr lang="de-DE" dirty="0" err="1"/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57" y="1777652"/>
            <a:ext cx="3985608" cy="239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8B5-60A0-3147-02AE-982F54E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46" y="4246745"/>
            <a:ext cx="5616484" cy="555925"/>
          </a:xfrm>
          <a:prstGeom prst="rect">
            <a:avLst/>
          </a:prstGeom>
        </p:spPr>
      </p:pic>
      <p:pic>
        <p:nvPicPr>
          <p:cNvPr id="5" name="Grafik 4" descr="Ein Bild, das Text, Kart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23A5A99-DF23-E049-1292-F2E89488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0" y="1088168"/>
            <a:ext cx="3435016" cy="2967164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290D4263-E7ED-D640-245F-E6972FB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1" name="Grafik 10" descr="Ein Bild, das Reihe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12806C6D-C6FD-89D3-63E8-F6F7EBC8B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93" y="1224826"/>
            <a:ext cx="3730172" cy="5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  <p:pic>
        <p:nvPicPr>
          <p:cNvPr id="2" name="Picture 1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C6A96D3-F5B9-35AE-131E-BA904E91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2" y="3861387"/>
            <a:ext cx="2049950" cy="993598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BF9B37-4E81-1E11-BEDD-A87227D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27" y="1037227"/>
            <a:ext cx="3189169" cy="2786932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E7FD7599-CFBA-A3DA-210C-B60D9C1A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DD98E-EE87-1B82-D916-3645AD605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8F0B-8F38-C752-9382-2D84CE02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B505-F21B-7170-A99E-EFF043DEE7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51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  <p:pic>
        <p:nvPicPr>
          <p:cNvPr id="9" name="Picture 8" descr="A group of black text&#10;&#10;AI-generated content may be incorrect.">
            <a:extLst>
              <a:ext uri="{FF2B5EF4-FFF2-40B4-BE49-F238E27FC236}">
                <a16:creationId xmlns:a16="http://schemas.microsoft.com/office/drawing/2014/main" id="{007D1CB5-261B-5F00-5759-8146B1C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8" y="4034436"/>
            <a:ext cx="2192653" cy="849267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74B790B-DF8D-B11B-FD58-3BCC16D19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66" y="1091132"/>
            <a:ext cx="3389513" cy="2961235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76ADAA82-DB9A-1416-94DD-B2170474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A2805B-95D1-0A54-4185-588DF80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017304"/>
            <a:ext cx="3999911" cy="395915"/>
          </a:xfrm>
          <a:prstGeom prst="rect">
            <a:avLst/>
          </a:prstGeom>
        </p:spPr>
      </p:pic>
      <p:pic>
        <p:nvPicPr>
          <p:cNvPr id="8" name="Grafik 7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1FD55345-E661-0CDB-1AD4-D147814B7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41" y="1125505"/>
            <a:ext cx="3265009" cy="2892490"/>
          </a:xfrm>
          <a:prstGeom prst="rect">
            <a:avLst/>
          </a:prstGeom>
        </p:spPr>
      </p:pic>
      <p:sp>
        <p:nvSpPr>
          <p:cNvPr id="10" name="Titel 5">
            <a:extLst>
              <a:ext uri="{FF2B5EF4-FFF2-40B4-BE49-F238E27FC236}">
                <a16:creationId xmlns:a16="http://schemas.microsoft.com/office/drawing/2014/main" id="{A35951A7-536D-9D63-2400-56988FC9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muddy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Depth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82" y="430985"/>
            <a:ext cx="3161211" cy="22656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34" y="2696640"/>
            <a:ext cx="3617104" cy="2265655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3448A3A3-4469-263B-F258-A10772B9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5" y="3959545"/>
            <a:ext cx="2255978" cy="834781"/>
          </a:xfrm>
          <a:prstGeom prst="rect">
            <a:avLst/>
          </a:prstGeom>
        </p:spPr>
      </p:pic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4D794C7-FE0D-B3CD-5AF9-8CC563CE2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70" y="994834"/>
            <a:ext cx="3262345" cy="2904052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9BB59511-A95A-071C-5A75-1F941A67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501546"/>
            <a:ext cx="8508999" cy="321410"/>
          </a:xfrm>
        </p:spPr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55E9AA76-A516-6079-D1C9-AA2A8A29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98" y="3452560"/>
            <a:ext cx="2477459" cy="916735"/>
          </a:xfrm>
          <a:prstGeom prst="rect">
            <a:avLst/>
          </a:prstGeom>
        </p:spPr>
      </p:pic>
      <p:pic>
        <p:nvPicPr>
          <p:cNvPr id="5" name="Grafik 4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D909943B-B0E7-F337-EC83-EAF064E15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98" y="822956"/>
            <a:ext cx="3120416" cy="2749617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8B0BFB0C-FBD3-646C-01C9-1DF49E2E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174219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41BDDA-F936-3B88-F011-3D1FE8DE2AD1}"/>
              </a:ext>
            </a:extLst>
          </p:cNvPr>
          <p:cNvSpPr txBox="1"/>
          <p:nvPr/>
        </p:nvSpPr>
        <p:spPr>
          <a:xfrm>
            <a:off x="476250" y="4385304"/>
            <a:ext cx="3015887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u="sng" dirty="0">
                <a:latin typeface="+mn-lt"/>
              </a:rPr>
              <a:t>Idea </a:t>
            </a:r>
            <a:r>
              <a:rPr lang="de-DE" sz="1200" u="sng" dirty="0" err="1">
                <a:latin typeface="+mn-lt"/>
              </a:rPr>
              <a:t>to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make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it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less</a:t>
            </a:r>
            <a:r>
              <a:rPr lang="de-DE" sz="1200" u="sng" dirty="0">
                <a:latin typeface="+mn-lt"/>
              </a:rPr>
              <a:t> sensitive: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-</a:t>
            </a:r>
            <a:r>
              <a:rPr lang="de-DE" sz="1200" dirty="0" err="1">
                <a:latin typeface="+mn-lt"/>
              </a:rPr>
              <a:t>linearization</a:t>
            </a:r>
            <a:r>
              <a:rPr lang="de-DE" sz="1200" dirty="0">
                <a:latin typeface="+mn-lt"/>
              </a:rPr>
              <a:t>, e.g. </a:t>
            </a:r>
            <a:r>
              <a:rPr lang="de-DE" sz="1200" dirty="0" err="1">
                <a:latin typeface="+mn-lt"/>
              </a:rPr>
              <a:t>apply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natural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logarithm</a:t>
            </a:r>
            <a:r>
              <a:rPr lang="de-DE" sz="12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math equations on a grey background&#10;&#10;AI-generated content may be incorrect.">
            <a:extLst>
              <a:ext uri="{FF2B5EF4-FFF2-40B4-BE49-F238E27FC236}">
                <a16:creationId xmlns:a16="http://schemas.microsoft.com/office/drawing/2014/main" id="{2632B0B9-D58A-DFBA-592D-64F661D85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349" y="1246542"/>
            <a:ext cx="2755873" cy="207148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4DB839-848A-8F1B-D74F-87333E3F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20AAF5-F852-FA1D-4D6A-A921CB9B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Recall </a:t>
            </a:r>
            <a:r>
              <a:rPr lang="de-DE" dirty="0" err="1"/>
              <a:t>Assignment</a:t>
            </a:r>
            <a:r>
              <a:rPr lang="de-DE" dirty="0"/>
              <a:t> 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BD0106-C1D6-7512-BD2D-9A5FE9132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URR Module (fast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) off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least </a:t>
            </a:r>
            <a:r>
              <a:rPr lang="de-DE" dirty="0" err="1"/>
              <a:t>impact</a:t>
            </a:r>
            <a:endParaRPr lang="de-DE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D66299-C0DD-03F1-D2F2-44A1C14020E2}"/>
              </a:ext>
            </a:extLst>
          </p:cNvPr>
          <p:cNvSpPr txBox="1"/>
          <p:nvPr/>
        </p:nvSpPr>
        <p:spPr>
          <a:xfrm>
            <a:off x="2271486" y="3434079"/>
            <a:ext cx="175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NSE = 0.8874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078653-3CF0-1450-1606-D6BC49CA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350" y="3318022"/>
            <a:ext cx="2755873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0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E147C3EE-EE9F-DDE3-8AAA-BD8245B92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1222524"/>
            <a:ext cx="4740379" cy="221155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030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821072"/>
            <a:ext cx="3183345" cy="20152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  <p:pic>
        <p:nvPicPr>
          <p:cNvPr id="7" name="Picture 6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B71D0DB9-BEAE-5AE6-DF3A-9B24FF42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47" y="3880001"/>
            <a:ext cx="3266451" cy="904059"/>
          </a:xfrm>
          <a:prstGeom prst="rect">
            <a:avLst/>
          </a:prstGeom>
        </p:spPr>
      </p:pic>
      <p:pic>
        <p:nvPicPr>
          <p:cNvPr id="5" name="Grafik 4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2D75350-93C8-31DB-1CA0-7A484606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59" y="1005840"/>
            <a:ext cx="3245121" cy="2874161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08C69422-B371-AA18-1EF3-D862BF74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75890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4027234"/>
            <a:ext cx="4732434" cy="786218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5584B59-82CF-334D-7FC2-2BEFF4262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80" y="1053592"/>
            <a:ext cx="3294648" cy="2932110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F1BC4E0F-8021-2E65-436E-C009D903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41A4-4918-7788-1CF2-FB043549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FD6D-95EE-1F41-2850-16E9D20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F01B-A2AE-5BF9-E8C0-25B3F11313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97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0D72-642F-AE39-E677-73B6C56E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3B5B0-5A34-4748-3B40-A4FBDD518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7995F-E7DC-1C6A-2DDF-185A072D4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Setup Code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0244A2E6-D450-A0BE-6B69-B91AB933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5" name="Grafik 4" descr="Ein Bild, das Text, Screenshot, Schrift, Karte Menü enthält.&#10;&#10;KI-generierte Inhalte können fehlerhaft sein.">
            <a:extLst>
              <a:ext uri="{FF2B5EF4-FFF2-40B4-BE49-F238E27FC236}">
                <a16:creationId xmlns:a16="http://schemas.microsoft.com/office/drawing/2014/main" id="{AF27332B-6238-499B-1DAF-1F64D46A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2" y="1158558"/>
            <a:ext cx="2905789" cy="3160682"/>
          </a:xfrm>
          <a:prstGeom prst="rect">
            <a:avLst/>
          </a:prstGeom>
        </p:spPr>
      </p:pic>
      <p:pic>
        <p:nvPicPr>
          <p:cNvPr id="15" name="Grafik 14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4119C6AA-3855-EE24-FE9D-A7644922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806" y="1062527"/>
            <a:ext cx="2662000" cy="3339870"/>
          </a:xfrm>
          <a:prstGeom prst="rect">
            <a:avLst/>
          </a:prstGeom>
        </p:spPr>
      </p:pic>
      <p:pic>
        <p:nvPicPr>
          <p:cNvPr id="17" name="Grafik 1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950147B3-24CA-7F8A-66AE-C1AC5CF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022" y="892475"/>
            <a:ext cx="3027812" cy="39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5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435E13-9406-5450-4232-53C091739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04D137-02F9-CF45-EEFC-D05FA1C77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661AED-EAC6-01C9-AE42-E401AA8FB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FB41E8-943D-C5A9-2414-1FD035B4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4DE337-3EFB-3C5C-6A1C-767C0C731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Original Code 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3C19437-908A-257D-B3D4-CA05B60C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6" y="1542954"/>
            <a:ext cx="3599964" cy="139950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2F6D9F-7ED2-5F48-22F3-7D130655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71" y="1538803"/>
            <a:ext cx="3568725" cy="1399508"/>
          </a:xfrm>
          <a:prstGeom prst="rect">
            <a:avLst/>
          </a:prstGeom>
        </p:spPr>
      </p:pic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6E6A7AA6-1FFA-C704-77D3-D816E14E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257" y="3022653"/>
            <a:ext cx="3472663" cy="196925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485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3CA7-5EC0-F096-6580-CC335B8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A58A0-1298-CC18-E936-EA77AE96F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F228FF-A53E-88BA-D879-04ADCC73BF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0062E2D-EB26-46C6-875D-E2BCDA49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6FAECC9-C80A-93A2-76BC-BF7B28DE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" y="1145362"/>
            <a:ext cx="4367006" cy="361046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40E922F3-3E95-A1A9-28AD-7236075D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632B42-66D0-4556-D9CC-1662D9811FEC}"/>
              </a:ext>
            </a:extLst>
          </p:cNvPr>
          <p:cNvCxnSpPr/>
          <p:nvPr/>
        </p:nvCxnSpPr>
        <p:spPr>
          <a:xfrm flipV="1">
            <a:off x="4565660" y="1524000"/>
            <a:ext cx="333442" cy="12638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2B94727-F748-6AFE-E166-BAF53ED3140A}"/>
              </a:ext>
            </a:extLst>
          </p:cNvPr>
          <p:cNvSpPr/>
          <p:nvPr/>
        </p:nvSpPr>
        <p:spPr>
          <a:xfrm>
            <a:off x="4899102" y="799823"/>
            <a:ext cx="3563984" cy="8505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2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2F837-18C3-58B4-E42A-5F99ADC6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92BEE-011B-84FE-25AD-CB0311122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BB5F1-5911-C9EB-59B4-7373B03D3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7B7F819A-92C0-5BC6-6477-AA1C13B5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F5559040-E0B0-7E1E-14A3-0B695328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65C51C-902B-C8A2-A4CE-A3761FD0AA0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569756" y="2054872"/>
            <a:ext cx="1329346" cy="18409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63FD4ED-0D2C-8BF9-06C8-0B9F400CD5EF}"/>
              </a:ext>
            </a:extLst>
          </p:cNvPr>
          <p:cNvSpPr/>
          <p:nvPr/>
        </p:nvSpPr>
        <p:spPr>
          <a:xfrm>
            <a:off x="4899102" y="1641606"/>
            <a:ext cx="3563984" cy="8265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5" name="Grafik 4" descr="Ein Bild, das Text, Screenshot, Karte Menü enthält.&#10;&#10;KI-generierte Inhalte können fehlerhaft sein.">
            <a:extLst>
              <a:ext uri="{FF2B5EF4-FFF2-40B4-BE49-F238E27FC236}">
                <a16:creationId xmlns:a16="http://schemas.microsoft.com/office/drawing/2014/main" id="{9032482A-3C8F-AC73-691D-D997578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4" y="1153272"/>
            <a:ext cx="2888842" cy="3901215"/>
          </a:xfrm>
          <a:prstGeom prst="rect">
            <a:avLst/>
          </a:prstGeom>
          <a:ln w="28575">
            <a:noFill/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B65FB35-09AE-C26A-C31A-6C183027FA09}"/>
              </a:ext>
            </a:extLst>
          </p:cNvPr>
          <p:cNvSpPr/>
          <p:nvPr/>
        </p:nvSpPr>
        <p:spPr>
          <a:xfrm>
            <a:off x="680915" y="3732595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A93AD3-F5D4-3F59-45F8-5857B81F3C60}"/>
              </a:ext>
            </a:extLst>
          </p:cNvPr>
          <p:cNvSpPr/>
          <p:nvPr/>
        </p:nvSpPr>
        <p:spPr>
          <a:xfrm>
            <a:off x="680915" y="4309086"/>
            <a:ext cx="2888841" cy="2108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908EB8B-FCD8-7A3E-2A6B-B949CB5DCFD8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569756" y="4041276"/>
            <a:ext cx="1329346" cy="3732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6EC2E86-BA8A-D95F-A288-269F068EC41C}"/>
              </a:ext>
            </a:extLst>
          </p:cNvPr>
          <p:cNvSpPr/>
          <p:nvPr/>
        </p:nvSpPr>
        <p:spPr>
          <a:xfrm>
            <a:off x="4899102" y="3232512"/>
            <a:ext cx="3563984" cy="16175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5C1F3BF-2293-A55D-0D50-3852ACB88D28}"/>
              </a:ext>
            </a:extLst>
          </p:cNvPr>
          <p:cNvSpPr/>
          <p:nvPr/>
        </p:nvSpPr>
        <p:spPr>
          <a:xfrm>
            <a:off x="680913" y="2738270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53CBB5-9A36-61F2-71FE-953BB84451E8}"/>
              </a:ext>
            </a:extLst>
          </p:cNvPr>
          <p:cNvSpPr/>
          <p:nvPr/>
        </p:nvSpPr>
        <p:spPr>
          <a:xfrm>
            <a:off x="4899101" y="2476468"/>
            <a:ext cx="3563984" cy="7510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F97158C-7206-A606-FED3-F46253BD5B4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569754" y="2852018"/>
            <a:ext cx="1329347" cy="4947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36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0498-B4E2-A70E-967D-47C89990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0E171-6B0A-B88D-0364-6C68F2898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04CF9-8131-A6D4-EAD5-9DF360C1A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95C1800-003B-94A3-016D-A75E079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3" name="Grafik 1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4E2010A6-46F1-CA7F-A76C-81B927A0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83" y="1233669"/>
            <a:ext cx="5710285" cy="33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6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2791-A4A3-113B-4986-2CEC3CFD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B6AC6-53EA-6890-C611-E7662544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591783-43F8-F11D-3963-D928F624C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DD4035A-4736-AB73-6EB2-5B1B46A6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E043A1F-1C68-9656-C5ED-96A9D810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F6492DD-4079-C4CD-0E27-E975938E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1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F290-3900-AA99-7D60-0B248055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DA98D28-6721-5615-B5CC-69A02FEF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D50727-5F72-5873-5469-ECFAC538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2AFB7-A574-3329-AC47-A1CBEC935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8F5EA1-EE00-9AC0-B76C-E3395E185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03083C1-9225-130B-637E-5FB1DAC1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AA5E45-B897-02FC-2651-75AF7C52D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63" y="1805777"/>
            <a:ext cx="3878854" cy="1917697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062D827-A0E6-7D79-00C8-A78691B12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05777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61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6790-0B80-D6BC-2E6D-D910C18C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C3EDA-9D31-C952-2EF2-87150F9F2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40A398-2EFD-9C30-633E-21E98B3641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A30AC15F-4C55-A11B-95AB-B67E9D56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A4C9AA6-A7B6-DFC4-1F99-2C14585C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6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53F1-86DD-A35C-F2C5-04B164A8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C162EDFE-0ADA-91E0-1AC3-A5843422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33844-DF2F-7B55-EB32-12248F696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077B0-5BF9-0069-958E-C740130D18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C3C0C40A-27F3-EC80-4B57-44FD1526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69DDA4-9553-3CD1-3FFE-6183029A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0" y="1224105"/>
            <a:ext cx="6913758" cy="3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1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5011-E0C9-0AB4-C01F-700E3F2B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D5C2270-B3BA-0509-C47B-851D6BBC7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0FEA34-229A-B7CA-543C-FBA00A479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A904B6-C62B-CEB8-6691-6C55F49A2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/>
              <a:t>NSE: 0.901</a:t>
            </a:r>
          </a:p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 err="1"/>
              <a:t>Stabilizing</a:t>
            </a:r>
            <a:r>
              <a:rPr lang="de-DE" dirty="0"/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~ 100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C9E734-9E29-C649-2D4A-82D14034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009443-8FA0-FB46-7A2F-2879D141E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 Parameters On</a:t>
            </a:r>
            <a:endParaRPr lang="en-US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702026D-FC40-C3CC-4320-7DE3E9E40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4" y="2275207"/>
            <a:ext cx="3497666" cy="1722019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76C24271-9B1F-7BF7-238C-7A31CE6BB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07" y="2175972"/>
            <a:ext cx="3200814" cy="19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9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E003-BD1F-F341-BE19-C34B5F4B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96C6C6-BEFA-C627-ABE9-C50E292DF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FA4E0B-47CA-CAF1-9259-3D946F528B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0.185272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rate:			0.008535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  <a:endParaRPr lang="en-US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643BA61-F84F-FE6C-5FCF-04C1B29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F9060F-2E41-3C9E-269A-71312FEE7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All Parameters On</a:t>
            </a:r>
            <a:endParaRPr lang="en-US" dirty="0"/>
          </a:p>
        </p:txBody>
      </p:sp>
      <p:pic>
        <p:nvPicPr>
          <p:cNvPr id="4" name="Grafik 3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6AF7B8D-3B39-E7C6-E851-C89BAD01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27" y="1168515"/>
            <a:ext cx="2331948" cy="35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23F59-7A3A-D3F8-8F03-26F1DB1F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ACB989-5E17-5864-60FD-1A11C3F71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C490181-C45E-9DD0-88E6-60A4450B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3F771F-6C73-17BA-01D4-6FB8882E64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</a:t>
            </a:r>
            <a:endParaRPr lang="en-US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53E017D4-0030-D668-DC9C-88017F445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" y="1350428"/>
            <a:ext cx="1668559" cy="1665726"/>
          </a:xfrm>
          <a:prstGeom prst="rect">
            <a:avLst/>
          </a:prstGeom>
        </p:spPr>
      </p:pic>
      <p:pic>
        <p:nvPicPr>
          <p:cNvPr id="8" name="Grafik 7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86F370F-4268-0F33-6888-1EA0D0F7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03" y="1349011"/>
            <a:ext cx="1668560" cy="166714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17418D-7973-CA3A-68DA-A5A8A1A2DC35}"/>
              </a:ext>
            </a:extLst>
          </p:cNvPr>
          <p:cNvSpPr txBox="1"/>
          <p:nvPr/>
        </p:nvSpPr>
        <p:spPr>
          <a:xfrm>
            <a:off x="689587" y="1016000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BA272F-059F-6946-9D22-8864F7078EAE}"/>
              </a:ext>
            </a:extLst>
          </p:cNvPr>
          <p:cNvSpPr txBox="1"/>
          <p:nvPr/>
        </p:nvSpPr>
        <p:spPr>
          <a:xfrm>
            <a:off x="3337525" y="812051"/>
            <a:ext cx="25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Text, Reihe, Zahl, Diagramm enthält.&#10;&#10;KI-generierte Inhalte können fehlerhaft sein.">
            <a:extLst>
              <a:ext uri="{FF2B5EF4-FFF2-40B4-BE49-F238E27FC236}">
                <a16:creationId xmlns:a16="http://schemas.microsoft.com/office/drawing/2014/main" id="{2E16F603-ED1A-1B0D-9558-36B2314D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35" y="3001340"/>
            <a:ext cx="2456269" cy="1833641"/>
          </a:xfrm>
          <a:prstGeom prst="rect">
            <a:avLst/>
          </a:prstGeom>
        </p:spPr>
      </p:pic>
      <p:pic>
        <p:nvPicPr>
          <p:cNvPr id="14" name="Grafik 13" descr="Ein Bild, das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D38E343F-6B42-CC5E-D75D-5A5A5BB6F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25" y="3016399"/>
            <a:ext cx="2456269" cy="1833641"/>
          </a:xfrm>
          <a:prstGeom prst="rect">
            <a:avLst/>
          </a:prstGeom>
        </p:spPr>
      </p:pic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F9FE12E-495D-BA15-430E-674C86A5FE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7" b="64446"/>
          <a:stretch>
            <a:fillRect/>
          </a:stretch>
        </p:blipFill>
        <p:spPr>
          <a:xfrm>
            <a:off x="6029092" y="2044389"/>
            <a:ext cx="2952228" cy="158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7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B939-9172-6D99-E1E5-3E576B4BE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2E36FCB1-830E-9A0A-EA7F-8E4776D2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03" y="1349011"/>
            <a:ext cx="1668560" cy="1667143"/>
          </a:xfrm>
          <a:prstGeom prst="rect">
            <a:avLst/>
          </a:prstGeom>
        </p:spPr>
      </p:pic>
      <p:pic>
        <p:nvPicPr>
          <p:cNvPr id="23" name="Grafik 22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6AF590DA-BC1C-EC91-D430-D474F6302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" y="1350428"/>
            <a:ext cx="1668559" cy="1665726"/>
          </a:xfrm>
          <a:prstGeom prst="rect">
            <a:avLst/>
          </a:prstGeom>
        </p:spPr>
      </p:pic>
      <p:pic>
        <p:nvPicPr>
          <p:cNvPr id="25" name="Grafik 24" descr="Ein Bild, das Text, Reihe, Zahl, Diagramm enthält.&#10;&#10;KI-generierte Inhalte können fehlerhaft sein.">
            <a:extLst>
              <a:ext uri="{FF2B5EF4-FFF2-40B4-BE49-F238E27FC236}">
                <a16:creationId xmlns:a16="http://schemas.microsoft.com/office/drawing/2014/main" id="{CC03343C-6A5F-078A-AA55-EB467DF2B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35" y="3001340"/>
            <a:ext cx="2456269" cy="1833641"/>
          </a:xfrm>
          <a:prstGeom prst="rect">
            <a:avLst/>
          </a:prstGeom>
        </p:spPr>
      </p:pic>
      <p:pic>
        <p:nvPicPr>
          <p:cNvPr id="26" name="Grafik 25" descr="Ein Bild, das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EFA953C8-A175-3C70-64E0-4F0A071B9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25" y="3016399"/>
            <a:ext cx="2456269" cy="183364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F772BC-F6E5-A50E-1C54-5D4842326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80DA4E1-77DC-86BC-E1BC-B4546AE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DC4760-3F5F-50F3-D26F-D74A5808E9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517BA8F-757C-A252-0E54-8D04466A0146}"/>
              </a:ext>
            </a:extLst>
          </p:cNvPr>
          <p:cNvSpPr txBox="1"/>
          <p:nvPr/>
        </p:nvSpPr>
        <p:spPr>
          <a:xfrm>
            <a:off x="602310" y="1001287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6EC0AF8-2014-D16C-FA42-306359B0C1F8}"/>
              </a:ext>
            </a:extLst>
          </p:cNvPr>
          <p:cNvSpPr txBox="1"/>
          <p:nvPr/>
        </p:nvSpPr>
        <p:spPr>
          <a:xfrm>
            <a:off x="3273307" y="789564"/>
            <a:ext cx="25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9190B65B-A3E3-60F4-8B09-B80EFC1A0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" y="1350428"/>
            <a:ext cx="1667485" cy="1666068"/>
          </a:xfrm>
          <a:prstGeom prst="rect">
            <a:avLst/>
          </a:prstGeom>
        </p:spPr>
      </p:pic>
      <p:pic>
        <p:nvPicPr>
          <p:cNvPr id="16" name="Grafik 1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9236900E-512B-41CB-3503-C4748197E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98" y="1333854"/>
            <a:ext cx="1667486" cy="1667486"/>
          </a:xfrm>
          <a:prstGeom prst="rect">
            <a:avLst/>
          </a:prstGeom>
        </p:spPr>
      </p:pic>
      <p:pic>
        <p:nvPicPr>
          <p:cNvPr id="18" name="Grafik 17" descr="Ein Bild, das Text, Screenshot, Zahl, Reihe enthält.&#10;&#10;KI-generierte Inhalte können fehlerhaft sein.">
            <a:extLst>
              <a:ext uri="{FF2B5EF4-FFF2-40B4-BE49-F238E27FC236}">
                <a16:creationId xmlns:a16="http://schemas.microsoft.com/office/drawing/2014/main" id="{AB334380-9925-01FB-427E-8E260F8C4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96" y="2990753"/>
            <a:ext cx="2456269" cy="1833641"/>
          </a:xfrm>
          <a:prstGeom prst="rect">
            <a:avLst/>
          </a:prstGeom>
        </p:spPr>
      </p:pic>
      <p:pic>
        <p:nvPicPr>
          <p:cNvPr id="20" name="Grafik 19" descr="Ein Bild, das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2CF2B695-718C-9D50-A706-3C0A4AED8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25" y="3001339"/>
            <a:ext cx="2456269" cy="1833641"/>
          </a:xfrm>
          <a:prstGeom prst="rect">
            <a:avLst/>
          </a:prstGeom>
        </p:spPr>
      </p:pic>
      <p:pic>
        <p:nvPicPr>
          <p:cNvPr id="28" name="Grafik 27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1AD61E47-A811-8317-D4FE-01F33F6AB14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7" b="64446"/>
          <a:stretch>
            <a:fillRect/>
          </a:stretch>
        </p:blipFill>
        <p:spPr>
          <a:xfrm>
            <a:off x="6029092" y="2044389"/>
            <a:ext cx="2952228" cy="158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F9D2-FC3B-979B-27D5-27F80979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8D9197-F7F9-A986-2DE1-E48D5F10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062782-29A8-7E2B-03AE-D91125729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193E94-5C97-8E29-5553-B4F43227D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B0E8DB-CAD8-365A-7D4B-BBDEE74D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9C23A4-F995-D5E8-DE3B-349E783B7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1</a:t>
            </a:r>
            <a:endParaRPr lang="en-US" dirty="0"/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77AB30FA-2A15-1670-ECA9-9311812A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FE3B00-1888-097B-87C3-39D7A27A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28" y="1317415"/>
            <a:ext cx="3846205" cy="18936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09EDF87-050F-3D7F-7A80-E5A812A53D71}"/>
              </a:ext>
            </a:extLst>
          </p:cNvPr>
          <p:cNvSpPr txBox="1"/>
          <p:nvPr/>
        </p:nvSpPr>
        <p:spPr>
          <a:xfrm>
            <a:off x="712164" y="3049664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C0CF1C-4DB6-84BF-58D2-0AC49E8F1740}"/>
              </a:ext>
            </a:extLst>
          </p:cNvPr>
          <p:cNvSpPr txBox="1"/>
          <p:nvPr/>
        </p:nvSpPr>
        <p:spPr>
          <a:xfrm>
            <a:off x="4857382" y="3041163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33F042-0FE1-999C-A40E-DA4C62DB0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30" y="3627577"/>
            <a:ext cx="2477008" cy="6295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8F2F9F0-117A-AF62-1D94-5842C6D9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50" y="3627577"/>
            <a:ext cx="2073510" cy="629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8F0430C-3FEA-4E09-E59C-6E4F39F9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828" y="1148731"/>
            <a:ext cx="1801460" cy="2144596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4212586-A183-DE76-81CF-FD25233E3D0B}"/>
              </a:ext>
            </a:extLst>
          </p:cNvPr>
          <p:cNvSpPr txBox="1">
            <a:spLocks/>
          </p:cNvSpPr>
          <p:nvPr/>
        </p:nvSpPr>
        <p:spPr>
          <a:xfrm>
            <a:off x="5026451" y="1192029"/>
            <a:ext cx="3472182" cy="349480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4452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E9D69-5F8D-CC44-8FA5-FC324FE4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8BF05F9D-58E5-543A-2FEB-9DC258C7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5D84A7-6195-A647-69ED-D22AC4E12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C598BC7-1A4F-6757-99F1-0B3B270C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515A458-0ACA-4D5E-DEE7-1B4EB73EE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2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C812D4-9216-4B6C-7F91-F0DA6BE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85" y="1256535"/>
            <a:ext cx="3428509" cy="20192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6542B85-32F9-1233-AED8-9DE2EA17F460}"/>
              </a:ext>
            </a:extLst>
          </p:cNvPr>
          <p:cNvSpPr txBox="1"/>
          <p:nvPr/>
        </p:nvSpPr>
        <p:spPr>
          <a:xfrm>
            <a:off x="618102" y="3211032"/>
            <a:ext cx="3969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74240AC-BB5E-F627-549C-012F44F80578}"/>
              </a:ext>
            </a:extLst>
          </p:cNvPr>
          <p:cNvSpPr/>
          <p:nvPr/>
        </p:nvSpPr>
        <p:spPr>
          <a:xfrm>
            <a:off x="1952964" y="1999130"/>
            <a:ext cx="786362" cy="5301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0BF74F-C080-25AD-5A90-490E9820CC62}"/>
              </a:ext>
            </a:extLst>
          </p:cNvPr>
          <p:cNvSpPr txBox="1"/>
          <p:nvPr/>
        </p:nvSpPr>
        <p:spPr>
          <a:xfrm>
            <a:off x="4785185" y="3235929"/>
            <a:ext cx="4183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11456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0</TotalTime>
  <Words>856</Words>
  <Application>Microsoft Office PowerPoint</Application>
  <PresentationFormat>Bildschirmpräsentation (16:9)</PresentationFormat>
  <Paragraphs>192</Paragraphs>
  <Slides>36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36</vt:i4>
      </vt:variant>
    </vt:vector>
  </HeadingPairs>
  <TitlesOfParts>
    <vt:vector size="50" baseType="lpstr">
      <vt:lpstr>Arial</vt:lpstr>
      <vt:lpstr>Calibri</vt:lpstr>
      <vt:lpstr>Cambria Math</vt:lpstr>
      <vt:lpstr>Courier New</vt:lpstr>
      <vt:lpstr>Helvetica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Mathematical Methods of Uncertainty Quantification in Hydrology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Local Sensitivity Analysis</vt:lpstr>
      <vt:lpstr>Preconsiderations</vt:lpstr>
      <vt:lpstr>Local Sensitivity Analysis</vt:lpstr>
      <vt:lpstr>Local Sensitivity Analysis</vt:lpstr>
      <vt:lpstr>Local Sensitivity Analysis</vt:lpstr>
      <vt:lpstr>Local Sensitivity Analysis</vt:lpstr>
      <vt:lpstr>Local Sensitivity Analysis</vt:lpstr>
      <vt:lpstr>Local Sensitivity Analysis</vt:lpstr>
      <vt:lpstr>Local Sensitivity Analysis</vt:lpstr>
      <vt:lpstr>Trying to make a sensitive parameter not sensitive</vt:lpstr>
      <vt:lpstr>Local Sensitivity Analysis</vt:lpstr>
      <vt:lpstr>Local Sensitivity Analysis</vt:lpstr>
      <vt:lpstr>Recall Assignment 1</vt:lpstr>
      <vt:lpstr>Local Sensitivity Analysis</vt:lpstr>
      <vt:lpstr>Local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Vincent Olander</cp:lastModifiedBy>
  <cp:revision>23</cp:revision>
  <cp:lastPrinted>2015-07-30T14:04:45Z</cp:lastPrinted>
  <dcterms:created xsi:type="dcterms:W3CDTF">2020-10-03T23:03:33Z</dcterms:created>
  <dcterms:modified xsi:type="dcterms:W3CDTF">2025-12-16T19:02:22Z</dcterms:modified>
</cp:coreProperties>
</file>